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3" r:id="rId4"/>
    <p:sldId id="265" r:id="rId5"/>
    <p:sldId id="264" r:id="rId6"/>
    <p:sldId id="266" r:id="rId7"/>
    <p:sldId id="259" r:id="rId8"/>
    <p:sldId id="280" r:id="rId9"/>
    <p:sldId id="278" r:id="rId10"/>
    <p:sldId id="260" r:id="rId11"/>
    <p:sldId id="261" r:id="rId12"/>
    <p:sldId id="262" r:id="rId13"/>
    <p:sldId id="279" r:id="rId14"/>
    <p:sldId id="267" r:id="rId15"/>
    <p:sldId id="268" r:id="rId16"/>
    <p:sldId id="269" r:id="rId17"/>
    <p:sldId id="271" r:id="rId18"/>
    <p:sldId id="274" r:id="rId19"/>
    <p:sldId id="275" r:id="rId20"/>
    <p:sldId id="276" r:id="rId21"/>
    <p:sldId id="277" r:id="rId2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27"/>
    <p:restoredTop sz="94600"/>
  </p:normalViewPr>
  <p:slideViewPr>
    <p:cSldViewPr>
      <p:cViewPr varScale="1">
        <p:scale>
          <a:sx n="80" d="100"/>
          <a:sy n="80" d="100"/>
        </p:scale>
        <p:origin x="75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8452EF61-DAFD-4BD6-8D9F-58B7EED30149}" type="datetimeFigureOut">
              <a:rPr lang="en-US" smtClean="0"/>
              <a:pPr/>
              <a:t>8/28/18</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2D49FFC-3736-48C3-B0F7-3F25E817E115}" type="slidenum">
              <a:rPr lang="en-US" smtClean="0"/>
              <a:pPr/>
              <a:t>‹#›</a:t>
            </a:fld>
            <a:endParaRPr lang="en-US" dirty="0"/>
          </a:p>
        </p:txBody>
      </p:sp>
    </p:spTree>
    <p:extLst>
      <p:ext uri="{BB962C8B-B14F-4D97-AF65-F5344CB8AC3E}">
        <p14:creationId xmlns:p14="http://schemas.microsoft.com/office/powerpoint/2010/main" val="412887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defRPr>
            </a:lvl1pPr>
          </a:lstStyle>
          <a:p>
            <a:pPr>
              <a:defRPr/>
            </a:pPr>
            <a:fld id="{6F8B90B7-5F49-4D83-B4F1-3F54254D4589}" type="datetimeFigureOut">
              <a:rPr lang="en-US"/>
              <a:pPr>
                <a:defRPr/>
              </a:pPr>
              <a:t>8/28/18</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defRPr>
            </a:lvl1pPr>
          </a:lstStyle>
          <a:p>
            <a:pPr>
              <a:defRPr/>
            </a:pPr>
            <a:fld id="{1E85369B-3F15-4F95-94E1-10AD91B52ECF}" type="slidenum">
              <a:rPr lang="en-US"/>
              <a:pPr>
                <a:defRPr/>
              </a:pPr>
              <a:t>‹#›</a:t>
            </a:fld>
            <a:endParaRPr lang="en-US" dirty="0"/>
          </a:p>
        </p:txBody>
      </p:sp>
    </p:spTree>
    <p:extLst>
      <p:ext uri="{BB962C8B-B14F-4D97-AF65-F5344CB8AC3E}">
        <p14:creationId xmlns:p14="http://schemas.microsoft.com/office/powerpoint/2010/main" val="319501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2AA84B-1657-4ED6-B96A-65FD71155599}" type="slidenum">
              <a:rPr lang="en-US" smtClean="0"/>
              <a:pPr fontAlgn="base">
                <a:spcBef>
                  <a:spcPct val="0"/>
                </a:spcBef>
                <a:spcAft>
                  <a:spcPct val="0"/>
                </a:spcAft>
                <a:defRPr/>
              </a:pPr>
              <a:t>5</a:t>
            </a:fld>
            <a:endParaRPr lang="en-US" dirty="0"/>
          </a:p>
        </p:txBody>
      </p:sp>
    </p:spTree>
    <p:extLst>
      <p:ext uri="{BB962C8B-B14F-4D97-AF65-F5344CB8AC3E}">
        <p14:creationId xmlns:p14="http://schemas.microsoft.com/office/powerpoint/2010/main" val="15524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322C10-91BE-42DB-B62E-199F454E4D30}" type="datetimeFigureOut">
              <a:rPr lang="en-US"/>
              <a:pPr>
                <a:defRPr/>
              </a:pPr>
              <a:t>8/28/18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2917D1-D766-4915-862C-44CE84AEA8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2E9167-45D0-4DAA-9B5D-562A6BF32898}" type="datetimeFigureOut">
              <a:rPr lang="en-US"/>
              <a:pPr>
                <a:defRPr/>
              </a:pPr>
              <a:t>8/28/18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5BCFDC-BDB8-48ED-A210-CCD2DF8A981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6A74D4-2DBF-4137-A9C8-AC227DC3FFD0}" type="datetimeFigureOut">
              <a:rPr lang="en-US"/>
              <a:pPr>
                <a:defRPr/>
              </a:pPr>
              <a:t>8/28/18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81C53B-0380-478D-8DE6-6AD09589867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1EBC71-03CF-4BCF-A8AC-47B359BAF9D7}" type="datetimeFigureOut">
              <a:rPr lang="en-US"/>
              <a:pPr>
                <a:defRPr/>
              </a:pPr>
              <a:t>8/28/18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8C5F8E-D231-41CC-B195-70532F5883E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DC0F33-2589-4B90-9ED4-CA18A970E0A3}" type="datetimeFigureOut">
              <a:rPr lang="en-US"/>
              <a:pPr>
                <a:defRPr/>
              </a:pPr>
              <a:t>8/28/18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674ED8-0E76-46EA-ADB3-33A270C3F0D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7C86E5-EF88-4178-AB91-C55884AB32A1}" type="datetimeFigureOut">
              <a:rPr lang="en-US"/>
              <a:pPr>
                <a:defRPr/>
              </a:pPr>
              <a:t>8/28/18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CB1800-57D3-4E4F-8021-5EFDC4BE7A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0D8049E-D6F4-4B9B-898C-1EBFD07FD68F}" type="datetimeFigureOut">
              <a:rPr lang="en-US"/>
              <a:pPr>
                <a:defRPr/>
              </a:pPr>
              <a:t>8/28/18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D580038-CE31-4401-88D1-773B5943ED4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6A754C-F6BF-4F5D-B092-5C709632D477}" type="datetimeFigureOut">
              <a:rPr lang="en-US"/>
              <a:pPr>
                <a:defRPr/>
              </a:pPr>
              <a:t>8/28/18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6DEE54-003F-49CC-846F-BA3B6B3EB7F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FC15F-CFFE-431F-9C1C-0BA6FB97E669}" type="datetimeFigureOut">
              <a:rPr lang="en-US"/>
              <a:pPr>
                <a:defRPr/>
              </a:pPr>
              <a:t>8/28/18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DD5ADA0-84F6-4093-8CF6-A7C2DAC7239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43D4A6-EA5D-4E52-B626-4BA0B4CD91EF}" type="datetimeFigureOut">
              <a:rPr lang="en-US"/>
              <a:pPr>
                <a:defRPr/>
              </a:pPr>
              <a:t>8/28/18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980926-1FB4-430F-B1F8-799755E881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BA89F8-93DD-48D7-9D35-BB0175947E74}" type="datetimeFigureOut">
              <a:rPr lang="en-US"/>
              <a:pPr>
                <a:defRPr/>
              </a:pPr>
              <a:t>8/28/18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9D60C4-43EE-4A24-A3B3-9176887957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2BEFDB-F694-4540-A957-D7B073B1F20D}" type="datetimeFigureOut">
              <a:rPr lang="en-US"/>
              <a:pPr>
                <a:defRPr/>
              </a:pPr>
              <a:t>8/28/18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50A2BC-A717-4A9C-B33D-370B82F25E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2286000" y="2362200"/>
            <a:ext cx="4572000" cy="2062103"/>
          </a:xfrm>
          <a:prstGeom prst="rect">
            <a:avLst/>
          </a:prstGeom>
          <a:noFill/>
          <a:ln w="9525">
            <a:noFill/>
            <a:miter lim="800000"/>
            <a:headEnd/>
            <a:tailEnd/>
          </a:ln>
        </p:spPr>
        <p:txBody>
          <a:bodyPr>
            <a:spAutoFit/>
          </a:bodyPr>
          <a:lstStyle/>
          <a:p>
            <a:pPr algn="ctr"/>
            <a:r>
              <a:rPr lang="en-US" sz="3200" dirty="0">
                <a:latin typeface="Minya Nouvelle" panose="02060603020200000004" pitchFamily="18" charset="0"/>
              </a:rPr>
              <a:t>Mrs. Hardiman’s Class</a:t>
            </a:r>
            <a:br>
              <a:rPr lang="en-US" sz="3200" dirty="0">
                <a:latin typeface="Minya Nouvelle" panose="02060603020200000004" pitchFamily="18" charset="0"/>
              </a:rPr>
            </a:br>
            <a:r>
              <a:rPr lang="en-US" sz="3200" dirty="0">
                <a:latin typeface="Minya Nouvelle" panose="02060603020200000004" pitchFamily="18" charset="0"/>
              </a:rPr>
              <a:t>Cedar Creek Elementary</a:t>
            </a:r>
            <a:br>
              <a:rPr lang="en-US" sz="3200" dirty="0">
                <a:latin typeface="Minya Nouvelle" panose="02060603020200000004" pitchFamily="18" charset="0"/>
              </a:rPr>
            </a:br>
            <a:r>
              <a:rPr lang="en-US" sz="3200" dirty="0">
                <a:latin typeface="Minya Nouvelle" panose="02060603020200000004" pitchFamily="18" charset="0"/>
              </a:rPr>
              <a:t>Back to School Morning</a:t>
            </a:r>
            <a:br>
              <a:rPr lang="en-US" sz="3200" dirty="0">
                <a:latin typeface="Minya Nouvelle" panose="02060603020200000004" pitchFamily="18" charset="0"/>
              </a:rPr>
            </a:br>
            <a:r>
              <a:rPr lang="en-US" sz="3200" dirty="0">
                <a:latin typeface="Minya Nouvelle" panose="02060603020200000004" pitchFamily="18" charset="0"/>
              </a:rPr>
              <a:t>August 28, 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1219200" y="1524000"/>
            <a:ext cx="6705600" cy="4343400"/>
          </a:xfrm>
        </p:spPr>
        <p:txBody>
          <a:bodyPr/>
          <a:lstStyle/>
          <a:p>
            <a:pPr marL="0" indent="0" algn="ctr" eaLnBrk="1" hangingPunct="1">
              <a:buFont typeface="Arial" charset="0"/>
              <a:buNone/>
            </a:pPr>
            <a:r>
              <a:rPr lang="en-US" sz="3600" dirty="0">
                <a:latin typeface="Minya Nouvelle" panose="02060603020200000004" pitchFamily="18" charset="0"/>
              </a:rPr>
              <a:t>Snacks</a:t>
            </a:r>
          </a:p>
          <a:p>
            <a:pPr marL="0" indent="0" eaLnBrk="1" hangingPunct="1"/>
            <a:r>
              <a:rPr lang="en-US" dirty="0">
                <a:latin typeface="Minya Nouvelle" panose="02060603020200000004" pitchFamily="18" charset="0"/>
              </a:rPr>
              <a:t>Provide healthy snacks such as fruit or vegetables </a:t>
            </a:r>
            <a:r>
              <a:rPr lang="en-US" b="1" dirty="0">
                <a:latin typeface="Minya Nouvelle" panose="02060603020200000004" pitchFamily="18" charset="0"/>
              </a:rPr>
              <a:t>(NOTE: Snacks must be peanut and tree nut free)</a:t>
            </a:r>
          </a:p>
          <a:p>
            <a:pPr marL="0" indent="0" eaLnBrk="1" hangingPunct="1"/>
            <a:r>
              <a:rPr lang="en-US" dirty="0">
                <a:latin typeface="Minya Nouvelle" panose="02060603020200000004" pitchFamily="18" charset="0"/>
              </a:rPr>
              <a:t>Easily opened</a:t>
            </a:r>
          </a:p>
          <a:p>
            <a:pPr marL="0" indent="0" eaLnBrk="1" hangingPunct="1"/>
            <a:r>
              <a:rPr lang="en-US" dirty="0">
                <a:latin typeface="Minya Nouvelle" panose="02060603020200000004" pitchFamily="18" charset="0"/>
              </a:rPr>
              <a:t>Not messy or drippy</a:t>
            </a:r>
          </a:p>
          <a:p>
            <a:pPr marL="0" indent="0" eaLnBrk="1" hangingPunct="1"/>
            <a:r>
              <a:rPr lang="en-US" dirty="0">
                <a:latin typeface="Minya Nouvelle" panose="02060603020200000004" pitchFamily="18" charset="0"/>
              </a:rPr>
              <a:t>Please do NOT send sugary snacks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1219200" y="1143000"/>
            <a:ext cx="6781800" cy="4572000"/>
          </a:xfrm>
        </p:spPr>
        <p:txBody>
          <a:bodyPr/>
          <a:lstStyle/>
          <a:p>
            <a:pPr marL="0" indent="0" algn="ctr" eaLnBrk="1" hangingPunct="1">
              <a:buFont typeface="Arial" charset="0"/>
              <a:buNone/>
            </a:pPr>
            <a:r>
              <a:rPr lang="en-US" sz="3600" dirty="0">
                <a:latin typeface="Minya Nouvelle" panose="02060603020200000004" pitchFamily="18" charset="0"/>
              </a:rPr>
              <a:t>Birthdays</a:t>
            </a:r>
          </a:p>
          <a:p>
            <a:pPr marL="0" indent="0" eaLnBrk="1" hangingPunct="1"/>
            <a:r>
              <a:rPr lang="en-US" dirty="0">
                <a:latin typeface="Minya Nouvelle" panose="02060603020200000004" pitchFamily="18" charset="0"/>
              </a:rPr>
              <a:t>Teachers will have a surprise for the birthday boy or girl.</a:t>
            </a:r>
          </a:p>
          <a:p>
            <a:pPr marL="0" indent="0" eaLnBrk="1" hangingPunct="1"/>
            <a:r>
              <a:rPr lang="en-US" dirty="0">
                <a:latin typeface="Minya Nouvelle" panose="02060603020200000004" pitchFamily="18" charset="0"/>
              </a:rPr>
              <a:t>Food items will not be passed out to share with classmates.</a:t>
            </a:r>
          </a:p>
          <a:p>
            <a:pPr marL="0" indent="0" eaLnBrk="1" hangingPunct="1"/>
            <a:r>
              <a:rPr lang="en-US" dirty="0">
                <a:latin typeface="Minya Nouvelle" panose="02060603020200000004" pitchFamily="18" charset="0"/>
              </a:rPr>
              <a:t>If you have a birthday party here at school, please provide for the teachers a list of children attending.</a:t>
            </a:r>
            <a:endParaRPr lang="en-US" dirty="0"/>
          </a:p>
          <a:p>
            <a:pPr marL="0" indent="0"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1143000" y="914400"/>
            <a:ext cx="6858000" cy="5029200"/>
          </a:xfrm>
        </p:spPr>
        <p:txBody>
          <a:bodyPr/>
          <a:lstStyle/>
          <a:p>
            <a:pPr marL="0" indent="0" algn="ctr" eaLnBrk="1" hangingPunct="1">
              <a:buFont typeface="Arial" charset="0"/>
              <a:buNone/>
              <a:defRPr/>
            </a:pPr>
            <a:r>
              <a:rPr lang="en-US" sz="1400" b="1" dirty="0">
                <a:latin typeface="Minya Nouvelle" panose="02060603020200000004" pitchFamily="18" charset="0"/>
              </a:rPr>
              <a:t>Arrival &amp; Dismissal</a:t>
            </a:r>
          </a:p>
          <a:p>
            <a:pPr marL="0" indent="0" eaLnBrk="1" hangingPunct="1">
              <a:defRPr/>
            </a:pPr>
            <a:r>
              <a:rPr lang="en-US" sz="1400" b="1" dirty="0">
                <a:latin typeface="Minya Nouvelle" panose="02060603020200000004" pitchFamily="18" charset="0"/>
              </a:rPr>
              <a:t>7:40</a:t>
            </a:r>
            <a:r>
              <a:rPr lang="en-US" sz="1400" dirty="0">
                <a:latin typeface="Minya Nouvelle" panose="02060603020200000004" pitchFamily="18" charset="0"/>
              </a:rPr>
              <a:t> Arrival-in cafeteria, adult supervision is available starting at 7:15 in the cafeteria.</a:t>
            </a:r>
          </a:p>
          <a:p>
            <a:pPr marL="0" indent="0" eaLnBrk="1" hangingPunct="1">
              <a:defRPr/>
            </a:pPr>
            <a:r>
              <a:rPr lang="en-US" sz="1400" b="1" dirty="0" err="1">
                <a:latin typeface="Minya Nouvelle" panose="02060603020200000004" pitchFamily="18" charset="0"/>
              </a:rPr>
              <a:t>Tardies</a:t>
            </a:r>
            <a:r>
              <a:rPr lang="en-US" sz="1400" dirty="0">
                <a:latin typeface="Minya Nouvelle" panose="02060603020200000004" pitchFamily="18" charset="0"/>
              </a:rPr>
              <a:t>: Everyone is late on occasion, we understand</a:t>
            </a:r>
            <a:r>
              <a:rPr lang="en-US" sz="1400" dirty="0">
                <a:latin typeface="Minya Nouvelle" panose="02060603020200000004" pitchFamily="18" charset="0"/>
                <a:sym typeface="Wingdings" panose="05000000000000000000" pitchFamily="2" charset="2"/>
              </a:rPr>
              <a:t> However, consistent </a:t>
            </a:r>
            <a:r>
              <a:rPr lang="en-US" sz="1400" dirty="0" err="1">
                <a:latin typeface="Minya Nouvelle" panose="02060603020200000004" pitchFamily="18" charset="0"/>
                <a:sym typeface="Wingdings" panose="05000000000000000000" pitchFamily="2" charset="2"/>
              </a:rPr>
              <a:t>tardies</a:t>
            </a:r>
            <a:r>
              <a:rPr lang="en-US" sz="1400" dirty="0">
                <a:latin typeface="Minya Nouvelle" panose="02060603020200000004" pitchFamily="18" charset="0"/>
                <a:sym typeface="Wingdings" panose="05000000000000000000" pitchFamily="2" charset="2"/>
              </a:rPr>
              <a:t> can be very upsetting to your child and get him/her off on “the wrong foot” once they arrive at school. We all appreciate students arriving on time.</a:t>
            </a:r>
            <a:endParaRPr lang="en-US" sz="1400" dirty="0">
              <a:latin typeface="Minya Nouvelle" panose="02060603020200000004" pitchFamily="18" charset="0"/>
            </a:endParaRPr>
          </a:p>
          <a:p>
            <a:pPr marL="0" indent="0" eaLnBrk="1" hangingPunct="1">
              <a:defRPr/>
            </a:pPr>
            <a:r>
              <a:rPr lang="en-US" sz="1400" dirty="0">
                <a:latin typeface="Minya Nouvelle" panose="02060603020200000004" pitchFamily="18" charset="0"/>
              </a:rPr>
              <a:t>School is dismissed from </a:t>
            </a:r>
            <a:r>
              <a:rPr lang="en-US" sz="1400" b="1" dirty="0">
                <a:latin typeface="Minya Nouvelle" panose="02060603020200000004" pitchFamily="18" charset="0"/>
              </a:rPr>
              <a:t>2:45-2:50. </a:t>
            </a:r>
            <a:r>
              <a:rPr lang="en-US" sz="1400" dirty="0">
                <a:latin typeface="Minya Nouvelle" panose="02060603020200000004" pitchFamily="18" charset="0"/>
              </a:rPr>
              <a:t> </a:t>
            </a:r>
          </a:p>
          <a:p>
            <a:pPr marL="0" indent="0" eaLnBrk="1" hangingPunct="1">
              <a:defRPr/>
            </a:pPr>
            <a:r>
              <a:rPr lang="en-US" sz="1400" dirty="0">
                <a:latin typeface="Minya Nouvelle" charset="0"/>
                <a:ea typeface="Minya Nouvelle" charset="0"/>
                <a:cs typeface="Minya Nouvelle" charset="0"/>
              </a:rPr>
              <a:t>All transportation changes need to be done by </a:t>
            </a:r>
            <a:r>
              <a:rPr lang="en-US" sz="1400" b="1" dirty="0">
                <a:latin typeface="Minya Nouvelle" charset="0"/>
                <a:ea typeface="Minya Nouvelle" charset="0"/>
                <a:cs typeface="Minya Nouvelle" charset="0"/>
              </a:rPr>
              <a:t>1:30 p.m. </a:t>
            </a:r>
            <a:r>
              <a:rPr lang="en-US" sz="1400" dirty="0">
                <a:latin typeface="Minya Nouvelle" charset="0"/>
                <a:ea typeface="Minya Nouvelle" charset="0"/>
                <a:cs typeface="Minya Nouvelle" charset="0"/>
              </a:rPr>
              <a:t>each day and entered into Campus Dismissal Manager.  No guest ridership on the buses this year.  All playdates should be arranged before students come to school</a:t>
            </a:r>
            <a:r>
              <a:rPr lang="en-US" sz="1400" dirty="0">
                <a:latin typeface="Minya Nouvelle" panose="02060603020200000004" pitchFamily="18" charset="0"/>
              </a:rPr>
              <a:t>.</a:t>
            </a:r>
          </a:p>
          <a:p>
            <a:pPr marL="0" indent="0" eaLnBrk="1" hangingPunct="1">
              <a:defRPr/>
            </a:pPr>
            <a:r>
              <a:rPr lang="en-US" sz="1400" dirty="0">
                <a:latin typeface="Minya Nouvelle" panose="02060603020200000004" pitchFamily="18" charset="0"/>
              </a:rPr>
              <a:t>Please display the “yellow” second grade sign on your windshield, if you need an extra please let me know.</a:t>
            </a:r>
          </a:p>
          <a:p>
            <a:pPr marL="0" indent="0" eaLnBrk="1" hangingPunct="1">
              <a:defRPr/>
            </a:pPr>
            <a:r>
              <a:rPr lang="en-US" sz="1400" b="1" u="sng" dirty="0">
                <a:latin typeface="Minya Nouvelle" panose="02060603020200000004" pitchFamily="18" charset="0"/>
              </a:rPr>
              <a:t>PLEASE, PLEASE</a:t>
            </a:r>
            <a:r>
              <a:rPr lang="en-US" sz="1400" dirty="0">
                <a:latin typeface="Minya Nouvelle" panose="02060603020200000004" pitchFamily="18" charset="0"/>
              </a:rPr>
              <a:t>, pull your car forward to the  furthest available position in the car line.  If you need to leave your vehicle please park and walk in to the building.  </a:t>
            </a:r>
          </a:p>
          <a:p>
            <a:pPr marL="0" indent="0" eaLnBrk="1" hangingPunct="1">
              <a:defRPr/>
            </a:pPr>
            <a:r>
              <a:rPr lang="en-US" sz="1400" dirty="0">
                <a:latin typeface="Minya Nouvelle" panose="02060603020200000004" pitchFamily="18" charset="0"/>
              </a:rPr>
              <a:t>      Please use all available crosswalks if you leave your car.</a:t>
            </a:r>
          </a:p>
          <a:p>
            <a:r>
              <a:rPr lang="en-US" sz="1400" dirty="0"/>
              <a:t>The bus lane opens for cars when ALL the buses have dropped off</a:t>
            </a:r>
          </a:p>
          <a:p>
            <a:r>
              <a:rPr lang="en-US" sz="1400" dirty="0"/>
              <a:t>Say your goodbyes before you get in car line</a:t>
            </a:r>
          </a:p>
          <a:p>
            <a:r>
              <a:rPr lang="en-US" sz="1400" dirty="0"/>
              <a:t>Put all devices away before you get in the car line</a:t>
            </a:r>
          </a:p>
          <a:p>
            <a:r>
              <a:rPr lang="en-US" sz="1400" dirty="0"/>
              <a:t>Do not go around cars or buses, wait in the car line and move with the traffic</a:t>
            </a:r>
          </a:p>
          <a:p>
            <a:r>
              <a:rPr lang="en-US" sz="1400" dirty="0"/>
              <a:t>If you need to get out of the driver seat, park. Do not get out of the car in the car line.</a:t>
            </a:r>
          </a:p>
          <a:p>
            <a:r>
              <a:rPr lang="en-US" sz="1400" dirty="0"/>
              <a:t>Be patient especially on ​rainy days​</a:t>
            </a:r>
          </a:p>
          <a:p>
            <a:pPr marL="0" indent="0">
              <a:buNone/>
            </a:pPr>
            <a:endParaRPr lang="en-US" sz="1400" dirty="0"/>
          </a:p>
          <a:p>
            <a:pPr marL="0" indent="0" eaLnBrk="1" hangingPunct="1">
              <a:defRPr/>
            </a:pPr>
            <a:endParaRPr lang="en-US" sz="1400" dirty="0">
              <a:latin typeface="Minya Nouvelle" panose="02060603020200000004" pitchFamily="18" charset="0"/>
            </a:endParaRPr>
          </a:p>
          <a:p>
            <a:pPr marL="0" indent="0" eaLnBrk="1" hangingPunct="1">
              <a:buNone/>
              <a:defRPr/>
            </a:pPr>
            <a:endParaRPr lang="en-US" sz="1400" dirty="0">
              <a:latin typeface="Minya Nouvelle" panose="02060603020200000004" pitchFamily="18" charset="0"/>
            </a:endParaRPr>
          </a:p>
          <a:p>
            <a:pPr>
              <a:defRPr/>
            </a:pPr>
            <a:endParaRPr lang="en-US" sz="1400" dirty="0"/>
          </a:p>
          <a:p>
            <a:pPr marL="0" indent="0" eaLnBrk="1" hangingPunct="1">
              <a:defRPr/>
            </a:pPr>
            <a:endParaRPr lang="en-US"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lstStyle/>
          <a:p>
            <a:r>
              <a:rPr lang="en-US" sz="2800" dirty="0">
                <a:latin typeface="Minya Nouvelle" panose="02060603020200000004" pitchFamily="18" charset="0"/>
              </a:rPr>
              <a:t>Additional Attendance Information</a:t>
            </a:r>
          </a:p>
        </p:txBody>
      </p:sp>
      <p:sp>
        <p:nvSpPr>
          <p:cNvPr id="3" name="Content Placeholder 2"/>
          <p:cNvSpPr>
            <a:spLocks noGrp="1"/>
          </p:cNvSpPr>
          <p:nvPr>
            <p:ph idx="1"/>
          </p:nvPr>
        </p:nvSpPr>
        <p:spPr>
          <a:xfrm>
            <a:off x="1295400" y="1600200"/>
            <a:ext cx="6781800" cy="4525963"/>
          </a:xfrm>
        </p:spPr>
        <p:txBody>
          <a:bodyPr/>
          <a:lstStyle/>
          <a:p>
            <a:r>
              <a:rPr lang="en-US" sz="2800" dirty="0">
                <a:latin typeface="Minya Nouvelle" panose="02060603020200000004" pitchFamily="18" charset="0"/>
              </a:rPr>
              <a:t>Please enter all absences into the Parent Portal.  Emails and phone calls will not be accepted. </a:t>
            </a:r>
          </a:p>
          <a:p>
            <a:r>
              <a:rPr lang="en-US" sz="2800" dirty="0">
                <a:latin typeface="Minya Nouvelle" panose="02060603020200000004" pitchFamily="18" charset="0"/>
              </a:rPr>
              <a:t>Arrival after 10am counted as absent. (doctor’s note needed)</a:t>
            </a:r>
          </a:p>
          <a:p>
            <a:r>
              <a:rPr lang="en-US" sz="2800" dirty="0">
                <a:latin typeface="Minya Nouvelle" panose="02060603020200000004" pitchFamily="18" charset="0"/>
              </a:rPr>
              <a:t>3 or more days Extended Leave of Absence completed and returned to front office.</a:t>
            </a:r>
          </a:p>
        </p:txBody>
      </p:sp>
    </p:spTree>
    <p:extLst>
      <p:ext uri="{BB962C8B-B14F-4D97-AF65-F5344CB8AC3E}">
        <p14:creationId xmlns:p14="http://schemas.microsoft.com/office/powerpoint/2010/main" val="253053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143000" y="1066800"/>
            <a:ext cx="6781800" cy="4800600"/>
          </a:xfrm>
        </p:spPr>
        <p:txBody>
          <a:bodyPr/>
          <a:lstStyle/>
          <a:p>
            <a:pPr marL="0" indent="0" algn="ctr" eaLnBrk="1" hangingPunct="1">
              <a:buFont typeface="Arial" charset="0"/>
              <a:buNone/>
            </a:pPr>
            <a:r>
              <a:rPr lang="en-US" sz="4000" dirty="0">
                <a:latin typeface="Minya Nouvelle" panose="02060603020200000004" pitchFamily="18" charset="0"/>
              </a:rPr>
              <a:t>Take Home Folders</a:t>
            </a:r>
          </a:p>
          <a:p>
            <a:pPr marL="0" indent="0" eaLnBrk="1" hangingPunct="1">
              <a:buFont typeface="Arial" charset="0"/>
              <a:buNone/>
            </a:pPr>
            <a:br>
              <a:rPr lang="en-US" dirty="0">
                <a:latin typeface="Minya Nouvelle" panose="02060603020200000004" pitchFamily="18" charset="0"/>
              </a:rPr>
            </a:br>
            <a:r>
              <a:rPr lang="en-US" dirty="0">
                <a:latin typeface="Minya Nouvelle" panose="02060603020200000004" pitchFamily="18" charset="0"/>
              </a:rPr>
              <a:t>1. Read aloud for at least 10 minutes </a:t>
            </a:r>
          </a:p>
          <a:p>
            <a:pPr marL="0" indent="0" eaLnBrk="1" hangingPunct="1">
              <a:buFont typeface="Arial" charset="0"/>
              <a:buNone/>
            </a:pPr>
            <a:r>
              <a:rPr lang="en-US" dirty="0">
                <a:latin typeface="Minya Nouvelle" panose="02060603020200000004" pitchFamily="18" charset="0"/>
              </a:rPr>
              <a:t>2. End of Unit Math Review Sheet  </a:t>
            </a:r>
          </a:p>
          <a:p>
            <a:pPr marL="0" indent="0" eaLnBrk="1" hangingPunct="1">
              <a:buFont typeface="Arial" charset="0"/>
              <a:buNone/>
            </a:pPr>
            <a:r>
              <a:rPr lang="en-US" dirty="0">
                <a:latin typeface="Minya Nouvelle" panose="02060603020200000004" pitchFamily="18" charset="0"/>
              </a:rPr>
              <a:t>3. Daily work *on occasion*</a:t>
            </a:r>
          </a:p>
          <a:p>
            <a:pPr marL="0" indent="0" eaLnBrk="1" hangingPunct="1">
              <a:buFont typeface="Arial" charset="0"/>
              <a:buNone/>
            </a:pPr>
            <a:r>
              <a:rPr lang="en-US" dirty="0">
                <a:latin typeface="Minya Nouvelle" panose="02060603020200000004" pitchFamily="18" charset="0"/>
              </a:rPr>
              <a:t>4. Please remove papers daily and return to school the following day.</a:t>
            </a:r>
          </a:p>
          <a:p>
            <a:pPr marL="0" indent="0" eaLnBrk="1" hangingPunct="1">
              <a:buFont typeface="Arial" charset="0"/>
              <a:buNone/>
            </a:pPr>
            <a:r>
              <a:rPr lang="en-US" dirty="0">
                <a:latin typeface="Minya Nouvelle" panose="02060603020200000004" pitchFamily="18" charset="0"/>
              </a:rPr>
              <a:t>5. Daily Reading/Comment log</a:t>
            </a:r>
          </a:p>
          <a:p>
            <a:pPr marL="0" indent="0" eaLnBrk="1" hangingPunct="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1143000" y="1905000"/>
            <a:ext cx="6781800" cy="3962400"/>
          </a:xfrm>
        </p:spPr>
        <p:txBody>
          <a:bodyPr/>
          <a:lstStyle/>
          <a:p>
            <a:pPr marL="0" indent="0" eaLnBrk="1" hangingPunct="1">
              <a:buFont typeface="Arial" charset="0"/>
              <a:buNone/>
            </a:pPr>
            <a:r>
              <a:rPr lang="en-US" sz="2700" dirty="0">
                <a:latin typeface="Minya Nouvelle" panose="02060603020200000004" pitchFamily="18" charset="0"/>
              </a:rPr>
              <a:t>Will include:</a:t>
            </a:r>
          </a:p>
          <a:p>
            <a:pPr marL="0" indent="0" eaLnBrk="1" hangingPunct="1"/>
            <a:r>
              <a:rPr lang="en-US" sz="2700" dirty="0">
                <a:latin typeface="Minya Nouvelle" panose="02060603020200000004" pitchFamily="18" charset="0"/>
              </a:rPr>
              <a:t>Communication from office staff and Booster Club</a:t>
            </a:r>
          </a:p>
          <a:p>
            <a:pPr marL="0" indent="0" eaLnBrk="1" hangingPunct="1"/>
            <a:r>
              <a:rPr lang="en-US" sz="2700" dirty="0">
                <a:latin typeface="Minya Nouvelle" panose="02060603020200000004" pitchFamily="18" charset="0"/>
              </a:rPr>
              <a:t>Graded and/or completed work</a:t>
            </a:r>
          </a:p>
          <a:p>
            <a:pPr marL="0" indent="0" eaLnBrk="1" hangingPunct="1"/>
            <a:r>
              <a:rPr lang="en-US" sz="2700" dirty="0">
                <a:latin typeface="Minya Nouvelle" panose="02060603020200000004" pitchFamily="18" charset="0"/>
              </a:rPr>
              <a:t>Please go over graded work with your child. Often this is the first they have seen it.</a:t>
            </a:r>
          </a:p>
          <a:p>
            <a:pPr marL="0" indent="0" eaLnBrk="1" hangingPunct="1">
              <a:buFont typeface="Arial" charset="0"/>
              <a:buNone/>
            </a:pPr>
            <a:r>
              <a:rPr lang="en-US" sz="2700" dirty="0">
                <a:latin typeface="Minya Nouvelle" panose="02060603020200000004" pitchFamily="18" charset="0"/>
              </a:rPr>
              <a:t>*Empty and return folders the next school day</a:t>
            </a:r>
          </a:p>
          <a:p>
            <a:pPr marL="0" indent="0" eaLnBrk="1" hangingPunct="1"/>
            <a:endParaRPr lang="en-US" dirty="0"/>
          </a:p>
        </p:txBody>
      </p:sp>
      <p:sp>
        <p:nvSpPr>
          <p:cNvPr id="16387" name="Title 1"/>
          <p:cNvSpPr>
            <a:spLocks noGrp="1"/>
          </p:cNvSpPr>
          <p:nvPr>
            <p:ph type="title" idx="4294967295"/>
          </p:nvPr>
        </p:nvSpPr>
        <p:spPr>
          <a:xfrm>
            <a:off x="1676400" y="838200"/>
            <a:ext cx="5486400" cy="1066800"/>
          </a:xfrm>
        </p:spPr>
        <p:txBody>
          <a:bodyPr/>
          <a:lstStyle/>
          <a:p>
            <a:pPr eaLnBrk="1" hangingPunct="1"/>
            <a:r>
              <a:rPr lang="en-US" sz="2800" b="1" dirty="0">
                <a:latin typeface="Minya Nouvelle" panose="02060603020200000004" pitchFamily="18" charset="0"/>
              </a:rPr>
              <a:t>Thursday Folders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1066800" y="1524000"/>
            <a:ext cx="7086600" cy="4419600"/>
          </a:xfrm>
        </p:spPr>
        <p:txBody>
          <a:bodyPr rtlCol="0">
            <a:normAutofit fontScale="92500" lnSpcReduction="10000"/>
          </a:bodyPr>
          <a:lstStyle/>
          <a:p>
            <a:pPr>
              <a:buFont typeface="Arial" charset="0"/>
              <a:buNone/>
              <a:defRPr/>
            </a:pPr>
            <a:r>
              <a:rPr lang="en-US" sz="2400" dirty="0">
                <a:latin typeface="Minya Nouvelle" panose="02060603020200000004" pitchFamily="18" charset="0"/>
              </a:rPr>
              <a:t>Throughout the year each student will have an</a:t>
            </a:r>
          </a:p>
          <a:p>
            <a:pPr>
              <a:buFont typeface="Arial" charset="0"/>
              <a:buNone/>
              <a:defRPr/>
            </a:pPr>
            <a:r>
              <a:rPr lang="en-US" sz="2400" dirty="0">
                <a:latin typeface="Minya Nouvelle" panose="02060603020200000004" pitchFamily="18" charset="0"/>
              </a:rPr>
              <a:t>opportunity to be our Star Student!  </a:t>
            </a:r>
            <a:br>
              <a:rPr lang="en-US" sz="2400" dirty="0">
                <a:latin typeface="Minya Nouvelle" panose="02060603020200000004" pitchFamily="18" charset="0"/>
              </a:rPr>
            </a:br>
            <a:endParaRPr lang="en-US" sz="2400" dirty="0">
              <a:latin typeface="Minya Nouvelle" panose="02060603020200000004" pitchFamily="18" charset="0"/>
            </a:endParaRPr>
          </a:p>
          <a:p>
            <a:pPr>
              <a:defRPr/>
            </a:pPr>
            <a:r>
              <a:rPr lang="en-US" sz="2400" dirty="0">
                <a:latin typeface="Minya Nouvelle" panose="02060603020200000004" pitchFamily="18" charset="0"/>
              </a:rPr>
              <a:t>Monday- Bring in 5-6 photos to share and display on the   bulletin board</a:t>
            </a:r>
          </a:p>
          <a:p>
            <a:pPr>
              <a:defRPr/>
            </a:pPr>
            <a:r>
              <a:rPr lang="en-US" sz="2400" dirty="0">
                <a:latin typeface="Minya Nouvelle" panose="02060603020200000004" pitchFamily="18" charset="0"/>
              </a:rPr>
              <a:t>Tuesday- Write a letter to your child telling them why you think they are wonderful and how proud you are of them.</a:t>
            </a:r>
          </a:p>
          <a:p>
            <a:pPr>
              <a:defRPr/>
            </a:pPr>
            <a:r>
              <a:rPr lang="en-US" sz="2400" dirty="0">
                <a:latin typeface="Minya Nouvelle" panose="02060603020200000004" pitchFamily="18" charset="0"/>
              </a:rPr>
              <a:t>Wednesday- Bring a favorite book to do a “book review”</a:t>
            </a:r>
          </a:p>
          <a:p>
            <a:pPr>
              <a:defRPr/>
            </a:pPr>
            <a:r>
              <a:rPr lang="en-US" sz="2400" dirty="0">
                <a:latin typeface="Minya Nouvelle" panose="02060603020200000004" pitchFamily="18" charset="0"/>
              </a:rPr>
              <a:t>Thursday- Lunch with Mrs. Hardiman and a friend from 2</a:t>
            </a:r>
            <a:r>
              <a:rPr lang="en-US" sz="2400" baseline="30000" dirty="0">
                <a:latin typeface="Minya Nouvelle" panose="02060603020200000004" pitchFamily="18" charset="0"/>
              </a:rPr>
              <a:t>nd</a:t>
            </a:r>
            <a:r>
              <a:rPr lang="en-US" sz="2400" dirty="0">
                <a:latin typeface="Minya Nouvelle" panose="02060603020200000004" pitchFamily="18" charset="0"/>
              </a:rPr>
              <a:t> grade</a:t>
            </a:r>
          </a:p>
          <a:p>
            <a:pPr>
              <a:defRPr/>
            </a:pPr>
            <a:r>
              <a:rPr lang="en-US" sz="2400" dirty="0">
                <a:latin typeface="Minya Nouvelle" panose="02060603020200000004" pitchFamily="18" charset="0"/>
              </a:rPr>
              <a:t>Friday- Receive his/her compliment book</a:t>
            </a:r>
          </a:p>
          <a:p>
            <a:pPr>
              <a:buFont typeface="Arial" charset="0"/>
              <a:buNone/>
              <a:defRPr/>
            </a:pPr>
            <a:r>
              <a:rPr lang="en-US" sz="2400" dirty="0"/>
              <a:t> </a:t>
            </a:r>
          </a:p>
          <a:p>
            <a:pPr marL="0" indent="0" eaLnBrk="1" fontAlgn="auto" hangingPunct="1">
              <a:spcAft>
                <a:spcPts val="0"/>
              </a:spcAft>
              <a:buFont typeface="Arial" charset="0"/>
              <a:buNone/>
              <a:defRPr/>
            </a:pPr>
            <a:endParaRPr lang="en-US" sz="2800" dirty="0"/>
          </a:p>
          <a:p>
            <a:pPr eaLnBrk="1" fontAlgn="auto" hangingPunct="1">
              <a:spcAft>
                <a:spcPts val="0"/>
              </a:spcAft>
              <a:defRPr/>
            </a:pPr>
            <a:endParaRPr lang="en-US" dirty="0"/>
          </a:p>
        </p:txBody>
      </p:sp>
      <p:sp>
        <p:nvSpPr>
          <p:cNvPr id="17411" name="Title 1"/>
          <p:cNvSpPr>
            <a:spLocks noGrp="1"/>
          </p:cNvSpPr>
          <p:nvPr>
            <p:ph type="title"/>
          </p:nvPr>
        </p:nvSpPr>
        <p:spPr>
          <a:xfrm>
            <a:off x="3048000" y="762000"/>
            <a:ext cx="2895600" cy="1143000"/>
          </a:xfrm>
        </p:spPr>
        <p:txBody>
          <a:bodyPr/>
          <a:lstStyle/>
          <a:p>
            <a:pPr eaLnBrk="1" hangingPunct="1"/>
            <a:r>
              <a:rPr lang="en-US" sz="2500" b="1" dirty="0">
                <a:latin typeface="Minya Nouvelle" panose="02060603020200000004" pitchFamily="18" charset="0"/>
              </a:rPr>
              <a:t>Star Student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1219200" y="1422400"/>
            <a:ext cx="6705600" cy="4572000"/>
          </a:xfrm>
        </p:spPr>
        <p:txBody>
          <a:bodyPr rtlCol="0">
            <a:normAutofit/>
          </a:bodyPr>
          <a:lstStyle/>
          <a:p>
            <a:pPr marL="0" indent="0" eaLnBrk="1" fontAlgn="auto" hangingPunct="1">
              <a:spcAft>
                <a:spcPts val="0"/>
              </a:spcAft>
              <a:buFont typeface="Arial" pitchFamily="34" charset="0"/>
              <a:buNone/>
              <a:defRPr/>
            </a:pPr>
            <a:endParaRPr lang="en-US" dirty="0">
              <a:latin typeface="Minya Nouvelle" panose="02060603020200000004" pitchFamily="18" charset="0"/>
            </a:endParaRPr>
          </a:p>
          <a:p>
            <a:pPr eaLnBrk="1" fontAlgn="auto" hangingPunct="1">
              <a:spcAft>
                <a:spcPts val="0"/>
              </a:spcAft>
              <a:defRPr/>
            </a:pPr>
            <a:r>
              <a:rPr lang="en-US" sz="2800" dirty="0">
                <a:latin typeface="Minya Nouvelle" panose="02060603020200000004" pitchFamily="18" charset="0"/>
              </a:rPr>
              <a:t>Room Parent- WE NEED 1 MORE </a:t>
            </a:r>
            <a:r>
              <a:rPr lang="en-US" sz="2800" dirty="0">
                <a:latin typeface="Minya Nouvelle" panose="02060603020200000004" pitchFamily="18" charset="0"/>
                <a:sym typeface="Wingdings" pitchFamily="2" charset="2"/>
              </a:rPr>
              <a:t></a:t>
            </a:r>
            <a:endParaRPr lang="en-US" sz="2800" dirty="0">
              <a:latin typeface="Minya Nouvelle" panose="02060603020200000004" pitchFamily="18" charset="0"/>
            </a:endParaRPr>
          </a:p>
          <a:p>
            <a:pPr eaLnBrk="1" fontAlgn="auto" hangingPunct="1">
              <a:spcAft>
                <a:spcPts val="0"/>
              </a:spcAft>
              <a:defRPr/>
            </a:pPr>
            <a:r>
              <a:rPr lang="en-US" sz="2800" dirty="0">
                <a:latin typeface="Minya Nouvelle" panose="02060603020200000004" pitchFamily="18" charset="0"/>
              </a:rPr>
              <a:t>End of Year Party Helpers </a:t>
            </a:r>
          </a:p>
          <a:p>
            <a:pPr eaLnBrk="1" fontAlgn="auto" hangingPunct="1">
              <a:spcAft>
                <a:spcPts val="0"/>
              </a:spcAft>
              <a:defRPr/>
            </a:pPr>
            <a:r>
              <a:rPr lang="en-US" sz="2800" dirty="0">
                <a:latin typeface="Minya Nouvelle" panose="02060603020200000004" pitchFamily="18" charset="0"/>
              </a:rPr>
              <a:t>Fall Family Fun Representative</a:t>
            </a:r>
          </a:p>
          <a:p>
            <a:pPr eaLnBrk="1" fontAlgn="auto" hangingPunct="1">
              <a:spcAft>
                <a:spcPts val="0"/>
              </a:spcAft>
              <a:defRPr/>
            </a:pPr>
            <a:r>
              <a:rPr lang="en-US" sz="2800" dirty="0">
                <a:latin typeface="Minya Nouvelle" panose="02060603020200000004" pitchFamily="18" charset="0"/>
              </a:rPr>
              <a:t>Book Fair Volunteers</a:t>
            </a:r>
          </a:p>
          <a:p>
            <a:pPr eaLnBrk="1" fontAlgn="auto" hangingPunct="1">
              <a:spcAft>
                <a:spcPts val="0"/>
              </a:spcAft>
              <a:defRPr/>
            </a:pPr>
            <a:r>
              <a:rPr lang="en-US" sz="2800" dirty="0">
                <a:latin typeface="Minya Nouvelle" panose="02060603020200000004" pitchFamily="18" charset="0"/>
              </a:rPr>
              <a:t>Math Volunteer</a:t>
            </a:r>
            <a:endParaRPr lang="en-US" sz="2800" dirty="0">
              <a:latin typeface="Minya Nouvelle" panose="02060603020200000004" pitchFamily="18" charset="0"/>
              <a:sym typeface="Wingdings" pitchFamily="2" charset="2"/>
            </a:endParaRPr>
          </a:p>
          <a:p>
            <a:pPr eaLnBrk="1" fontAlgn="auto" hangingPunct="1">
              <a:spcAft>
                <a:spcPts val="0"/>
              </a:spcAft>
              <a:defRPr/>
            </a:pPr>
            <a:r>
              <a:rPr lang="en-US" sz="2800" dirty="0">
                <a:latin typeface="Minya Nouvelle" panose="02060603020200000004" pitchFamily="18" charset="0"/>
                <a:sym typeface="Wingdings" pitchFamily="2" charset="2"/>
              </a:rPr>
              <a:t>Office Support Volunteers</a:t>
            </a:r>
            <a:endParaRPr lang="en-US" sz="2800" dirty="0">
              <a:latin typeface="Minya Nouvelle" panose="02060603020200000004" pitchFamily="18" charset="0"/>
            </a:endParaRPr>
          </a:p>
        </p:txBody>
      </p:sp>
      <p:sp>
        <p:nvSpPr>
          <p:cNvPr id="19459" name="Title 1"/>
          <p:cNvSpPr>
            <a:spLocks noGrp="1"/>
          </p:cNvSpPr>
          <p:nvPr>
            <p:ph type="title"/>
          </p:nvPr>
        </p:nvSpPr>
        <p:spPr>
          <a:xfrm>
            <a:off x="2895600" y="914400"/>
            <a:ext cx="2819400" cy="1066800"/>
          </a:xfrm>
        </p:spPr>
        <p:txBody>
          <a:bodyPr/>
          <a:lstStyle/>
          <a:p>
            <a:pPr eaLnBrk="1" hangingPunct="1"/>
            <a:r>
              <a:rPr lang="en-US" sz="2400" b="1" dirty="0"/>
              <a:t> </a:t>
            </a:r>
            <a:r>
              <a:rPr lang="en-US" sz="3200" b="1" dirty="0">
                <a:latin typeface="Minya Nouvelle" panose="02060603020200000004" pitchFamily="18" charset="0"/>
              </a:rPr>
              <a:t>Parent Involvement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219200" y="1524000"/>
            <a:ext cx="6705600" cy="4267200"/>
          </a:xfrm>
        </p:spPr>
        <p:txBody>
          <a:bodyPr rtlCol="0">
            <a:normAutofit fontScale="92500" lnSpcReduction="20000"/>
          </a:bodyPr>
          <a:lstStyle/>
          <a:p>
            <a:pPr marL="0" indent="0" eaLnBrk="1" fontAlgn="auto" hangingPunct="1">
              <a:spcAft>
                <a:spcPts val="0"/>
              </a:spcAft>
              <a:buFont typeface="Arial" pitchFamily="34" charset="0"/>
              <a:buNone/>
              <a:defRPr/>
            </a:pPr>
            <a:r>
              <a:rPr lang="en-US" sz="2400" dirty="0">
                <a:latin typeface="Minya Nouvelle" panose="02060603020200000004" pitchFamily="18" charset="0"/>
              </a:rPr>
              <a:t>I will send out a weekly email blast every Thursday with important information for the upcoming week. You can also access my classroom website through the CCE home page and the current newsletter will be posted there as well.</a:t>
            </a:r>
            <a:br>
              <a:rPr lang="en-US" sz="2400" dirty="0">
                <a:latin typeface="Minya Nouvelle" panose="02060603020200000004" pitchFamily="18" charset="0"/>
              </a:rPr>
            </a:br>
            <a:endParaRPr lang="en-US" sz="2400" dirty="0">
              <a:latin typeface="Minya Nouvelle" panose="02060603020200000004" pitchFamily="18" charset="0"/>
            </a:endParaRPr>
          </a:p>
          <a:p>
            <a:pPr marL="0" indent="0" eaLnBrk="1" fontAlgn="auto" hangingPunct="1">
              <a:spcAft>
                <a:spcPts val="0"/>
              </a:spcAft>
              <a:buFont typeface="Arial" pitchFamily="34" charset="0"/>
              <a:buNone/>
              <a:defRPr/>
            </a:pPr>
            <a:r>
              <a:rPr lang="en-US" sz="2400" dirty="0">
                <a:latin typeface="Minya Nouvelle" panose="02060603020200000004" pitchFamily="18" charset="0"/>
              </a:rPr>
              <a:t>My Email: shardiman@eanesisd.net</a:t>
            </a:r>
            <a:endParaRPr lang="en-US" sz="2400" u="sng" dirty="0">
              <a:solidFill>
                <a:srgbClr val="0070C0"/>
              </a:solidFill>
              <a:latin typeface="Minya Nouvelle" panose="02060603020200000004" pitchFamily="18" charset="0"/>
            </a:endParaRPr>
          </a:p>
          <a:p>
            <a:pPr marL="0" indent="0" eaLnBrk="1" fontAlgn="auto" hangingPunct="1">
              <a:spcAft>
                <a:spcPts val="0"/>
              </a:spcAft>
              <a:buFont typeface="Arial" pitchFamily="34" charset="0"/>
              <a:buNone/>
              <a:defRPr/>
            </a:pPr>
            <a:endParaRPr lang="en-US" sz="2400" dirty="0">
              <a:latin typeface="Minya Nouvelle" panose="02060603020200000004" pitchFamily="18" charset="0"/>
            </a:endParaRPr>
          </a:p>
          <a:p>
            <a:pPr marL="0" indent="0" eaLnBrk="1" fontAlgn="auto" hangingPunct="1">
              <a:spcAft>
                <a:spcPts val="0"/>
              </a:spcAft>
              <a:buFont typeface="Arial" pitchFamily="34" charset="0"/>
              <a:buNone/>
              <a:defRPr/>
            </a:pPr>
            <a:r>
              <a:rPr lang="en-US" sz="2400" dirty="0">
                <a:latin typeface="Minya Nouvelle" panose="02060603020200000004" pitchFamily="18" charset="0"/>
              </a:rPr>
              <a:t>School Phone: (512) 732-9120 x 22145</a:t>
            </a:r>
          </a:p>
          <a:p>
            <a:pPr marL="0" indent="0" eaLnBrk="1" fontAlgn="auto" hangingPunct="1">
              <a:spcAft>
                <a:spcPts val="0"/>
              </a:spcAft>
              <a:buFont typeface="Arial" pitchFamily="34" charset="0"/>
              <a:buNone/>
              <a:defRPr/>
            </a:pPr>
            <a:endParaRPr lang="en-US" sz="2400" dirty="0">
              <a:latin typeface="Minya Nouvelle" panose="02060603020200000004" pitchFamily="18" charset="0"/>
            </a:endParaRPr>
          </a:p>
          <a:p>
            <a:pPr marL="0" indent="0" eaLnBrk="1" fontAlgn="auto" hangingPunct="1">
              <a:spcAft>
                <a:spcPts val="0"/>
              </a:spcAft>
              <a:buFont typeface="Arial" pitchFamily="34" charset="0"/>
              <a:buNone/>
              <a:defRPr/>
            </a:pPr>
            <a:r>
              <a:rPr lang="en-US" sz="2400" dirty="0">
                <a:latin typeface="Minya Nouvelle" panose="02060603020200000004" pitchFamily="18" charset="0"/>
              </a:rPr>
              <a:t>Best way to contact me is through email.</a:t>
            </a:r>
          </a:p>
          <a:p>
            <a:pPr marL="0" indent="0" eaLnBrk="1" fontAlgn="auto" hangingPunct="1">
              <a:spcAft>
                <a:spcPts val="0"/>
              </a:spcAft>
              <a:buFont typeface="Arial" pitchFamily="34" charset="0"/>
              <a:buNone/>
              <a:defRPr/>
            </a:pPr>
            <a:r>
              <a:rPr lang="en-US" sz="2400" dirty="0">
                <a:latin typeface="Minya Nouvelle" panose="02060603020200000004" pitchFamily="18" charset="0"/>
              </a:rPr>
              <a:t>If you would like to set up a conference, the best times are 12:15-1:05 or after school, please email me to schedule.</a:t>
            </a:r>
            <a:endParaRPr lang="en-US" sz="2800" dirty="0"/>
          </a:p>
          <a:p>
            <a:pPr eaLnBrk="1" fontAlgn="auto" hangingPunct="1">
              <a:spcAft>
                <a:spcPts val="0"/>
              </a:spcAft>
              <a:defRPr/>
            </a:pPr>
            <a:endParaRPr lang="en-US" dirty="0"/>
          </a:p>
        </p:txBody>
      </p:sp>
      <p:sp>
        <p:nvSpPr>
          <p:cNvPr id="22531" name="Title 1"/>
          <p:cNvSpPr>
            <a:spLocks noGrp="1"/>
          </p:cNvSpPr>
          <p:nvPr>
            <p:ph type="title"/>
          </p:nvPr>
        </p:nvSpPr>
        <p:spPr>
          <a:xfrm>
            <a:off x="3048000" y="685800"/>
            <a:ext cx="2895600" cy="1143000"/>
          </a:xfrm>
        </p:spPr>
        <p:txBody>
          <a:bodyPr/>
          <a:lstStyle/>
          <a:p>
            <a:pPr eaLnBrk="1" hangingPunct="1"/>
            <a:r>
              <a:rPr lang="en-US" sz="2500" b="1" dirty="0">
                <a:latin typeface="Minya Nouvelle" panose="02060603020200000004" pitchFamily="18" charset="0"/>
              </a:rPr>
              <a:t> Stay Connected!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609600" y="2590800"/>
            <a:ext cx="7772400" cy="1371600"/>
          </a:xfrm>
          <a:prstGeom prst="rect">
            <a:avLst/>
          </a:prstGeom>
          <a:noFill/>
          <a:ln w="9525">
            <a:noFill/>
            <a:miter lim="800000"/>
            <a:headEnd/>
            <a:tailEnd/>
          </a:ln>
        </p:spPr>
        <p:txBody>
          <a:bodyPr anchor="ctr"/>
          <a:lstStyle/>
          <a:p>
            <a:pPr algn="ctr">
              <a:defRPr/>
            </a:pPr>
            <a:r>
              <a:rPr lang="en-US" sz="4400" dirty="0">
                <a:latin typeface="Minya Nouvelle" panose="02060603020200000004" pitchFamily="18" charset="0"/>
                <a:ea typeface="+mj-ea"/>
                <a:cs typeface="+mj-cs"/>
              </a:rPr>
              <a:t>Welcome to a great year</a:t>
            </a:r>
            <a:br>
              <a:rPr lang="en-US" sz="4400" dirty="0">
                <a:latin typeface="Minya Nouvelle" panose="02060603020200000004" pitchFamily="18" charset="0"/>
                <a:ea typeface="+mj-ea"/>
                <a:cs typeface="+mj-cs"/>
              </a:rPr>
            </a:br>
            <a:r>
              <a:rPr lang="en-US" sz="4400" dirty="0">
                <a:latin typeface="Minya Nouvelle" panose="02060603020200000004" pitchFamily="18" charset="0"/>
                <a:ea typeface="+mj-ea"/>
                <a:cs typeface="+mj-cs"/>
              </a:rPr>
              <a:t>in 2nd Grade!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04972">
            <a:off x="498296" y="755422"/>
            <a:ext cx="3295788" cy="2471841"/>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0365">
            <a:off x="5705613" y="709007"/>
            <a:ext cx="1970409" cy="2627212"/>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29000" y="3333750"/>
            <a:ext cx="2286000" cy="1714500"/>
          </a:xfrm>
          <a:prstGeom prst="rect">
            <a:avLst/>
          </a:prstGeom>
          <a:ln w="127000" cap="sq">
            <a:solidFill>
              <a:schemeClr val="bg1">
                <a:lumMod val="5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143000" y="1143000"/>
            <a:ext cx="8001000" cy="4953000"/>
          </a:xfrm>
        </p:spPr>
        <p:txBody>
          <a:bodyPr/>
          <a:lstStyle/>
          <a:p>
            <a:pPr marL="0" indent="0" algn="ctr" eaLnBrk="1" hangingPunct="1">
              <a:lnSpc>
                <a:spcPct val="80000"/>
              </a:lnSpc>
              <a:buFont typeface="Arial" charset="0"/>
              <a:buNone/>
            </a:pPr>
            <a:r>
              <a:rPr lang="en-US" sz="2400" b="1" dirty="0">
                <a:latin typeface="+mj-lt"/>
              </a:rPr>
              <a:t>Daily Schedule</a:t>
            </a:r>
          </a:p>
          <a:p>
            <a:pPr marL="0" indent="0">
              <a:buNone/>
            </a:pP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	</a:t>
            </a:r>
            <a:r>
              <a:rPr lang="en-US" sz="1800" dirty="0">
                <a:cs typeface="Calibri" panose="020F0502020204030204" pitchFamily="34" charset="0"/>
              </a:rPr>
              <a:t>7:40-7:55            Morning Meeting in Classroom</a:t>
            </a:r>
            <a:br>
              <a:rPr lang="en-US" sz="1800" dirty="0">
                <a:cs typeface="Calibri" panose="020F0502020204030204" pitchFamily="34" charset="0"/>
              </a:rPr>
            </a:br>
            <a:r>
              <a:rPr lang="en-US" sz="1800" dirty="0">
                <a:cs typeface="Calibri" panose="020F0502020204030204" pitchFamily="34" charset="0"/>
              </a:rPr>
              <a:t>	8:00-9:45            Language Arts </a:t>
            </a:r>
            <a:br>
              <a:rPr lang="en-US" sz="1800" dirty="0">
                <a:cs typeface="Calibri" panose="020F0502020204030204" pitchFamily="34" charset="0"/>
              </a:rPr>
            </a:br>
            <a:r>
              <a:rPr lang="en-US" sz="1800" dirty="0">
                <a:cs typeface="Calibri" panose="020F0502020204030204" pitchFamily="34" charset="0"/>
              </a:rPr>
              <a:t>	9:45-10:30          FIT </a:t>
            </a:r>
            <a:br>
              <a:rPr lang="en-US" sz="1800" dirty="0">
                <a:cs typeface="Calibri" panose="020F0502020204030204" pitchFamily="34" charset="0"/>
              </a:rPr>
            </a:br>
            <a:r>
              <a:rPr lang="en-US" sz="1800" dirty="0">
                <a:cs typeface="Calibri" panose="020F0502020204030204" pitchFamily="34" charset="0"/>
              </a:rPr>
              <a:t>	10:35-11:00        Recess</a:t>
            </a:r>
            <a:br>
              <a:rPr lang="en-US" sz="1800" dirty="0">
                <a:cs typeface="Calibri" panose="020F0502020204030204" pitchFamily="34" charset="0"/>
              </a:rPr>
            </a:br>
            <a:r>
              <a:rPr lang="en-US" sz="1800" dirty="0">
                <a:cs typeface="Calibri" panose="020F0502020204030204" pitchFamily="34" charset="0"/>
              </a:rPr>
              <a:t>	11:00-11:25        Lunch</a:t>
            </a:r>
            <a:br>
              <a:rPr lang="en-US" sz="1800" dirty="0">
                <a:cs typeface="Calibri" panose="020F0502020204030204" pitchFamily="34" charset="0"/>
              </a:rPr>
            </a:br>
            <a:r>
              <a:rPr lang="en-US" sz="1800" dirty="0">
                <a:cs typeface="Calibri" panose="020F0502020204030204" pitchFamily="34" charset="0"/>
              </a:rPr>
              <a:t>	11:25-12:15        Science/Social </a:t>
            </a:r>
            <a:r>
              <a:rPr lang="en-US" sz="1800" dirty="0"/>
              <a:t>Studies</a:t>
            </a:r>
            <a:br>
              <a:rPr lang="en-US" sz="1800" dirty="0"/>
            </a:br>
            <a:r>
              <a:rPr lang="en-US" sz="1800" dirty="0"/>
              <a:t>	12:15-1:05          Specials (A Day- P.E  B Day- Art C Day- Music)</a:t>
            </a:r>
            <a:br>
              <a:rPr lang="en-US" sz="1800" dirty="0"/>
            </a:br>
            <a:r>
              <a:rPr lang="en-US" sz="1800" dirty="0"/>
              <a:t>	1:05-1:20            Math</a:t>
            </a:r>
            <a:br>
              <a:rPr lang="en-US" sz="1800" dirty="0"/>
            </a:br>
            <a:r>
              <a:rPr lang="en-US" sz="1800" dirty="0"/>
              <a:t>	1:20-1:40            Recess</a:t>
            </a:r>
            <a:br>
              <a:rPr lang="en-US" sz="1800" dirty="0"/>
            </a:br>
            <a:r>
              <a:rPr lang="en-US" sz="1800" dirty="0"/>
              <a:t>	1:40-2:40            Math</a:t>
            </a:r>
            <a:br>
              <a:rPr lang="en-US" sz="1800" dirty="0"/>
            </a:br>
            <a:r>
              <a:rPr lang="en-US" sz="1800" dirty="0"/>
              <a:t>	2:40-2:45            Pack-Up, Clean Up</a:t>
            </a:r>
            <a:br>
              <a:rPr lang="en-US" sz="1800" dirty="0"/>
            </a:br>
            <a:r>
              <a:rPr lang="en-US" sz="1800" dirty="0"/>
              <a:t>	2:50                    Dismissal</a:t>
            </a:r>
            <a:br>
              <a:rPr lang="en-US" sz="1800" dirty="0"/>
            </a:br>
            <a:r>
              <a:rPr lang="en-US" sz="1800" dirty="0"/>
              <a:t> </a:t>
            </a:r>
            <a:br>
              <a:rPr lang="en-US" sz="1800" dirty="0"/>
            </a:br>
            <a:r>
              <a:rPr lang="en-US" sz="1800" dirty="0"/>
              <a:t>Library:  Every other Tuesday for check out 8:00-8:15am</a:t>
            </a:r>
          </a:p>
          <a:p>
            <a:pPr marL="0" indent="0">
              <a:buNone/>
            </a:pPr>
            <a:endParaRPr lang="en-US" sz="1600" dirty="0"/>
          </a:p>
          <a:p>
            <a:pPr marL="0" indent="0">
              <a:lnSpc>
                <a:spcPct val="80000"/>
              </a:lnSpc>
              <a:buNone/>
            </a:pPr>
            <a:endParaRPr lang="en-US" sz="1600" dirty="0">
              <a:latin typeface="Minya Nouvelle" panose="02060603020200000004" pitchFamily="18" charset="0"/>
            </a:endParaRPr>
          </a:p>
          <a:p>
            <a:pPr marL="0" indent="0">
              <a:lnSpc>
                <a:spcPct val="80000"/>
              </a:lnSpc>
              <a:buNone/>
            </a:pPr>
            <a:r>
              <a:rPr lang="en-US" sz="1600" dirty="0">
                <a:latin typeface="Minya Nouvelle" panose="02060603020200000004" pitchFamily="18" charset="0"/>
              </a:rPr>
              <a:t>	</a:t>
            </a:r>
            <a:endParaRPr lang="en-US" sz="1600" dirty="0"/>
          </a:p>
          <a:p>
            <a:pPr marL="0" indent="0" eaLnBrk="1" hangingPunct="1">
              <a:lnSpc>
                <a:spcPct val="80000"/>
              </a:lnSpc>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143000" y="990600"/>
            <a:ext cx="6781800" cy="4876800"/>
          </a:xfrm>
        </p:spPr>
        <p:txBody>
          <a:bodyPr/>
          <a:lstStyle/>
          <a:p>
            <a:pPr marL="0" indent="0" algn="ctr" eaLnBrk="1" hangingPunct="1">
              <a:buFont typeface="Arial" charset="0"/>
              <a:buNone/>
            </a:pPr>
            <a:r>
              <a:rPr lang="en-US" sz="2000" b="1" dirty="0">
                <a:latin typeface="Minya Nouvelle" panose="02060603020200000004" pitchFamily="18" charset="0"/>
              </a:rPr>
              <a:t>Assessments</a:t>
            </a:r>
          </a:p>
          <a:p>
            <a:pPr marL="0" indent="0" eaLnBrk="1" hangingPunct="1">
              <a:buNone/>
            </a:pPr>
            <a:r>
              <a:rPr lang="en-US" sz="1800" dirty="0">
                <a:latin typeface="Minya Nouvelle" panose="02060603020200000004" pitchFamily="18" charset="0"/>
              </a:rPr>
              <a:t>	</a:t>
            </a:r>
            <a:r>
              <a:rPr lang="en-US" sz="1600" dirty="0">
                <a:latin typeface="Minya Nouvelle" panose="02060603020200000004" pitchFamily="18" charset="0"/>
              </a:rPr>
              <a:t>Reading Comprehension Assessments and Checks </a:t>
            </a:r>
          </a:p>
          <a:p>
            <a:pPr marL="0" indent="0" eaLnBrk="1" hangingPunct="1">
              <a:buNone/>
            </a:pPr>
            <a:r>
              <a:rPr lang="en-US" sz="1600" dirty="0">
                <a:latin typeface="Minya Nouvelle" panose="02060603020200000004" pitchFamily="18" charset="0"/>
              </a:rPr>
              <a:t>	End of Unit Math Assessments</a:t>
            </a:r>
          </a:p>
          <a:p>
            <a:pPr marL="0" indent="0" eaLnBrk="1" hangingPunct="1">
              <a:buFont typeface="Arial" charset="0"/>
              <a:buNone/>
            </a:pPr>
            <a:endParaRPr lang="en-US" sz="1800" dirty="0">
              <a:latin typeface="Minya Nouvelle" panose="02060603020200000004" pitchFamily="18" charset="0"/>
            </a:endParaRPr>
          </a:p>
          <a:p>
            <a:pPr marL="0" indent="0" eaLnBrk="1" hangingPunct="1">
              <a:buNone/>
            </a:pPr>
            <a:r>
              <a:rPr lang="en-US" sz="1800" dirty="0">
                <a:latin typeface="Minya Nouvelle" panose="02060603020200000004" pitchFamily="18" charset="0"/>
              </a:rPr>
              <a:t>      DRA</a:t>
            </a:r>
          </a:p>
          <a:p>
            <a:pPr marL="0" indent="0" eaLnBrk="1" hangingPunct="1"/>
            <a:endParaRPr lang="en-US" sz="1800" dirty="0">
              <a:latin typeface="Minya Nouvelle" panose="02060603020200000004" pitchFamily="18" charset="0"/>
            </a:endParaRPr>
          </a:p>
          <a:p>
            <a:pPr marL="0" indent="0" eaLnBrk="1" hangingPunct="1">
              <a:buNone/>
            </a:pPr>
            <a:endParaRPr lang="en-US" sz="1800" dirty="0">
              <a:latin typeface="Minya Nouvelle" panose="02060603020200000004" pitchFamily="18" charset="0"/>
            </a:endParaRPr>
          </a:p>
          <a:p>
            <a:pPr marL="0" indent="0" eaLnBrk="1" hangingPunct="1">
              <a:buNone/>
            </a:pPr>
            <a:r>
              <a:rPr lang="en-US" sz="1800" dirty="0">
                <a:latin typeface="Minya Nouvelle" panose="02060603020200000004" pitchFamily="18" charset="0"/>
              </a:rPr>
              <a:t>	</a:t>
            </a:r>
            <a:r>
              <a:rPr lang="en-US" sz="1600" dirty="0">
                <a:latin typeface="Minya Nouvelle" panose="02060603020200000004" pitchFamily="18" charset="0"/>
              </a:rPr>
              <a:t>The DRA is used to identify each student’s instructional 	reading level and provides information about the child’s 	reading engagement, fluency and comprehension.  We will 	discuss your child’s level in October at Parent/Teacher 	Conferences.  </a:t>
            </a:r>
          </a:p>
          <a:p>
            <a:pPr marL="0" indent="0" eaLnBrk="1" hangingPunct="1">
              <a:buNone/>
            </a:pPr>
            <a:r>
              <a:rPr lang="en-US" sz="1800" dirty="0">
                <a:latin typeface="Minya Nouvelle" panose="02060603020200000004" pitchFamily="18" charset="0"/>
              </a:rPr>
              <a:t> 	</a:t>
            </a:r>
            <a:r>
              <a:rPr lang="en-US" sz="1600" dirty="0" err="1">
                <a:latin typeface="Minya Nouvelle" panose="02060603020200000004" pitchFamily="18" charset="0"/>
              </a:rPr>
              <a:t>Eanes</a:t>
            </a:r>
            <a:r>
              <a:rPr lang="en-US" sz="1600" dirty="0">
                <a:latin typeface="Minya Nouvelle" panose="02060603020200000004" pitchFamily="18" charset="0"/>
              </a:rPr>
              <a:t> ISD also asses student reading comprehension, 	</a:t>
            </a:r>
          </a:p>
          <a:p>
            <a:pPr marL="0" indent="0" eaLnBrk="1" hangingPunct="1">
              <a:buNone/>
            </a:pPr>
            <a:r>
              <a:rPr lang="en-US" sz="1600" dirty="0">
                <a:latin typeface="Minya Nouvelle" panose="02060603020200000004" pitchFamily="18" charset="0"/>
              </a:rPr>
              <a:t>	fluency, and accuracy using the Istation Assessment System.  	These assessments are conducted quarterly.  </a:t>
            </a:r>
          </a:p>
          <a:p>
            <a:pPr marL="0" indent="0" eaLnBrk="1" hangingPunct="1">
              <a:buNone/>
            </a:pPr>
            <a:r>
              <a:rPr lang="en-US" sz="1600" dirty="0">
                <a:latin typeface="Minya Nouvelle" panose="02060603020200000004" pitchFamily="18" charset="0"/>
              </a:rPr>
              <a:t> 	Writing is assessed through Writing Workshop model.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981200"/>
            <a:ext cx="1693907" cy="1247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143000" y="1414462"/>
            <a:ext cx="6705600" cy="4386264"/>
          </a:xfrm>
        </p:spPr>
        <p:txBody>
          <a:bodyPr/>
          <a:lstStyle/>
          <a:p>
            <a:pPr marL="0" indent="0" eaLnBrk="1" hangingPunct="1">
              <a:buNone/>
            </a:pPr>
            <a:endParaRPr lang="en-US" sz="2000" b="1" dirty="0">
              <a:latin typeface="Minya Nouvelle" panose="02060603020200000004" pitchFamily="18" charset="0"/>
            </a:endParaRPr>
          </a:p>
          <a:p>
            <a:pPr marL="0" indent="0" eaLnBrk="1" hangingPunct="1">
              <a:buNone/>
            </a:pPr>
            <a:r>
              <a:rPr lang="en-US" sz="2000" b="1" dirty="0">
                <a:latin typeface="Minya Nouvelle" panose="02060603020200000004" pitchFamily="18" charset="0"/>
              </a:rPr>
              <a:t>	Language Arts: </a:t>
            </a:r>
            <a:endParaRPr lang="en-US" sz="2000" dirty="0">
              <a:latin typeface="Minya Nouvelle" panose="02060603020200000004" pitchFamily="18" charset="0"/>
            </a:endParaRPr>
          </a:p>
          <a:p>
            <a:pPr marL="0" indent="0" eaLnBrk="1" hangingPunct="1">
              <a:buNone/>
            </a:pPr>
            <a:r>
              <a:rPr lang="en-US" sz="1800" dirty="0">
                <a:latin typeface="Minya Nouvelle" panose="02060603020200000004" pitchFamily="18" charset="0"/>
              </a:rPr>
              <a:t>	</a:t>
            </a:r>
            <a:r>
              <a:rPr lang="en-US" sz="1600" dirty="0">
                <a:latin typeface="Minya Nouvelle" panose="02060603020200000004" pitchFamily="18" charset="0"/>
              </a:rPr>
              <a:t>Reading/Writer’s Workshop, </a:t>
            </a:r>
          </a:p>
          <a:p>
            <a:pPr marL="0" indent="0" eaLnBrk="1" hangingPunct="1">
              <a:buNone/>
            </a:pPr>
            <a:r>
              <a:rPr lang="en-US" sz="1600" dirty="0">
                <a:latin typeface="Minya Nouvelle" panose="02060603020200000004" pitchFamily="18" charset="0"/>
              </a:rPr>
              <a:t>	phonics/spelling(district continuum,)</a:t>
            </a:r>
          </a:p>
          <a:p>
            <a:pPr marL="0" indent="0" eaLnBrk="1" hangingPunct="1">
              <a:buNone/>
            </a:pPr>
            <a:r>
              <a:rPr lang="en-US" sz="1600" dirty="0">
                <a:latin typeface="Minya Nouvelle" panose="02060603020200000004" pitchFamily="18" charset="0"/>
              </a:rPr>
              <a:t>	Reading Street, Guided Reading Books, </a:t>
            </a:r>
          </a:p>
          <a:p>
            <a:pPr marL="0" indent="0" eaLnBrk="1" hangingPunct="1">
              <a:buNone/>
            </a:pPr>
            <a:r>
              <a:rPr lang="en-US" sz="1600" dirty="0">
                <a:latin typeface="Minya Nouvelle" panose="02060603020200000004" pitchFamily="18" charset="0"/>
              </a:rPr>
              <a:t>	Small and Large Group Reading Strategy and Skill 	Instruction,</a:t>
            </a:r>
          </a:p>
          <a:p>
            <a:pPr marL="0" indent="0" eaLnBrk="1" hangingPunct="1">
              <a:buNone/>
            </a:pPr>
            <a:r>
              <a:rPr lang="en-US" sz="1600" dirty="0">
                <a:latin typeface="Minya Nouvelle" panose="02060603020200000004" pitchFamily="18" charset="0"/>
              </a:rPr>
              <a:t>	Handwriting Without Tears.</a:t>
            </a:r>
          </a:p>
          <a:p>
            <a:pPr marL="0" indent="0" eaLnBrk="1" hangingPunct="1">
              <a:buNone/>
            </a:pPr>
            <a:r>
              <a:rPr lang="en-US" sz="2000" b="1" dirty="0">
                <a:latin typeface="Minya Nouvelle" panose="02060603020200000004" pitchFamily="18" charset="0"/>
              </a:rPr>
              <a:t>	Math</a:t>
            </a:r>
            <a:r>
              <a:rPr lang="en-US" sz="2000" dirty="0">
                <a:latin typeface="Minya Nouvelle" panose="02060603020200000004" pitchFamily="18" charset="0"/>
              </a:rPr>
              <a:t>: </a:t>
            </a:r>
            <a:r>
              <a:rPr lang="en-US" sz="1600" dirty="0">
                <a:latin typeface="Minya Nouvelle" panose="02060603020200000004" pitchFamily="18" charset="0"/>
              </a:rPr>
              <a:t>Envision Math, Number Talks, Investigations, Math 	Coaches Corner, Small and Large Group Guided Math</a:t>
            </a:r>
          </a:p>
          <a:p>
            <a:pPr marL="0" indent="0" eaLnBrk="1" hangingPunct="1">
              <a:buNone/>
            </a:pPr>
            <a:r>
              <a:rPr lang="en-US" sz="2000" b="1" dirty="0">
                <a:latin typeface="Minya Nouvelle" panose="02060603020200000004" pitchFamily="18" charset="0"/>
              </a:rPr>
              <a:t>	Science and Social Studies</a:t>
            </a:r>
          </a:p>
          <a:p>
            <a:pPr marL="0" indent="0" eaLnBrk="1" hangingPunct="1">
              <a:buNone/>
            </a:pPr>
            <a:r>
              <a:rPr lang="en-US" sz="1600" dirty="0">
                <a:latin typeface="Minya Nouvelle" panose="02060603020200000004" pitchFamily="18" charset="0"/>
              </a:rPr>
              <a:t>	*Maps and globes *Economics *Government and citizenship 	*Objects in the sky *Forces: balance and motion *Insects and plants 	*Air/weather/earth *Ecosystems: Sandy shorelines</a:t>
            </a:r>
          </a:p>
        </p:txBody>
      </p:sp>
      <p:sp>
        <p:nvSpPr>
          <p:cNvPr id="11267" name="TextBox 5"/>
          <p:cNvSpPr txBox="1">
            <a:spLocks noChangeArrowheads="1"/>
          </p:cNvSpPr>
          <p:nvPr/>
        </p:nvSpPr>
        <p:spPr bwMode="auto">
          <a:xfrm>
            <a:off x="2667000" y="1143000"/>
            <a:ext cx="3657600" cy="523875"/>
          </a:xfrm>
          <a:prstGeom prst="rect">
            <a:avLst/>
          </a:prstGeom>
          <a:noFill/>
          <a:ln w="9525">
            <a:noFill/>
            <a:miter lim="800000"/>
            <a:headEnd/>
            <a:tailEnd/>
          </a:ln>
        </p:spPr>
        <p:txBody>
          <a:bodyPr>
            <a:spAutoFit/>
          </a:bodyPr>
          <a:lstStyle/>
          <a:p>
            <a:pPr algn="ctr"/>
            <a:r>
              <a:rPr lang="en-US" sz="2800" b="1" dirty="0">
                <a:latin typeface="Minya Nouvelle" panose="02060603020200000004" pitchFamily="18" charset="0"/>
              </a:rPr>
              <a:t>Curriculum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422" y="1123167"/>
            <a:ext cx="2108174" cy="2071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1219200" y="1447800"/>
            <a:ext cx="6705600" cy="4267200"/>
          </a:xfrm>
        </p:spPr>
        <p:txBody>
          <a:bodyPr rtlCol="0">
            <a:normAutofit fontScale="25000" lnSpcReduction="20000"/>
          </a:bodyPr>
          <a:lstStyle/>
          <a:p>
            <a:pPr>
              <a:buFont typeface="Arial" charset="0"/>
              <a:buNone/>
              <a:defRPr/>
            </a:pPr>
            <a:r>
              <a:rPr lang="en-US" sz="9600" dirty="0">
                <a:latin typeface="Minya Nouvelle" panose="02060603020200000004" pitchFamily="18" charset="0"/>
              </a:rPr>
              <a:t>    Eanes ISD follows the State and District Mandated TEKS.  Students will be assessed and determined if they “Meet Expectations” (M) –student consistently demonstrates the skill or understands concepts at the level expected for the reporting period (80%), or “Not Meeting Expectations Yet” (N/M)- Student does not consistently demonstrate the skill or understands concepts at the level expected for the reporting. </a:t>
            </a:r>
            <a:r>
              <a:rPr lang="en-US" sz="9600" dirty="0">
                <a:solidFill>
                  <a:srgbClr val="00B050"/>
                </a:solidFill>
                <a:latin typeface="Minya Nouvelle" panose="02060603020200000004" pitchFamily="18" charset="0"/>
              </a:rPr>
              <a:t>NA- Not Assessed or applicable for grading period.</a:t>
            </a:r>
          </a:p>
          <a:p>
            <a:pPr>
              <a:buFont typeface="Arial" charset="0"/>
              <a:buNone/>
              <a:defRPr/>
            </a:pPr>
            <a:r>
              <a:rPr lang="en-US" sz="9600" dirty="0">
                <a:solidFill>
                  <a:srgbClr val="00B050"/>
                </a:solidFill>
                <a:latin typeface="Minya Nouvelle" panose="02060603020200000004" pitchFamily="18" charset="0"/>
              </a:rPr>
              <a:t>	</a:t>
            </a:r>
            <a:r>
              <a:rPr lang="en-US" sz="9600" b="1" dirty="0">
                <a:solidFill>
                  <a:srgbClr val="00B050"/>
                </a:solidFill>
                <a:latin typeface="Minya Nouvelle" panose="02060603020200000004" pitchFamily="18" charset="0"/>
              </a:rPr>
              <a:t>If your child receives an “NM” it is not cause for concern, these are end of the year goals.  </a:t>
            </a:r>
            <a:endParaRPr lang="en-US" sz="9600" b="1" dirty="0">
              <a:latin typeface="Minya Nouvelle" panose="02060603020200000004" pitchFamily="18" charset="0"/>
            </a:endParaRPr>
          </a:p>
          <a:p>
            <a:pPr>
              <a:buFont typeface="Arial" charset="0"/>
              <a:buNone/>
              <a:defRPr/>
            </a:pPr>
            <a:endParaRPr lang="en-US" sz="2000" dirty="0">
              <a:latin typeface="Minya Nouvelle" panose="02060603020200000004" pitchFamily="18" charset="0"/>
            </a:endParaRPr>
          </a:p>
          <a:p>
            <a:pPr>
              <a:buFont typeface="Arial" charset="0"/>
              <a:buNone/>
              <a:defRPr/>
            </a:pPr>
            <a:r>
              <a:rPr lang="en-US" sz="6400" dirty="0">
                <a:latin typeface="Minya Nouvelle" panose="02060603020200000004" pitchFamily="18" charset="0"/>
              </a:rPr>
              <a:t> </a:t>
            </a:r>
          </a:p>
          <a:p>
            <a:pPr eaLnBrk="1" fontAlgn="auto" hangingPunct="1">
              <a:spcAft>
                <a:spcPts val="0"/>
              </a:spcAft>
              <a:defRPr/>
            </a:pPr>
            <a:endParaRPr lang="en-US" dirty="0">
              <a:latin typeface="Minya Nouvelle" panose="02060603020200000004" pitchFamily="18" charset="0"/>
            </a:endParaRPr>
          </a:p>
        </p:txBody>
      </p:sp>
      <p:sp>
        <p:nvSpPr>
          <p:cNvPr id="14339" name="Title 1"/>
          <p:cNvSpPr>
            <a:spLocks noGrp="1"/>
          </p:cNvSpPr>
          <p:nvPr>
            <p:ph type="title"/>
          </p:nvPr>
        </p:nvSpPr>
        <p:spPr>
          <a:xfrm>
            <a:off x="3124200" y="609600"/>
            <a:ext cx="2667000" cy="1143000"/>
          </a:xfrm>
        </p:spPr>
        <p:txBody>
          <a:bodyPr/>
          <a:lstStyle/>
          <a:p>
            <a:pPr eaLnBrk="1" hangingPunct="1"/>
            <a:r>
              <a:rPr lang="en-US" sz="3200" b="1" dirty="0">
                <a:latin typeface="Minya Nouvelle" panose="02060603020200000004" pitchFamily="18" charset="0"/>
              </a:rPr>
              <a:t>Grading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295400" y="1219200"/>
            <a:ext cx="6553200" cy="4339650"/>
          </a:xfrm>
          <a:prstGeom prst="rect">
            <a:avLst/>
          </a:prstGeom>
          <a:noFill/>
          <a:ln w="9525">
            <a:noFill/>
            <a:miter lim="800000"/>
            <a:headEnd/>
            <a:tailEnd/>
          </a:ln>
        </p:spPr>
        <p:txBody>
          <a:bodyPr>
            <a:spAutoFit/>
          </a:bodyPr>
          <a:lstStyle/>
          <a:p>
            <a:pPr algn="ctr"/>
            <a:r>
              <a:rPr lang="en-US" sz="3200" dirty="0">
                <a:latin typeface="Minya Nouvelle" panose="02060603020200000004" pitchFamily="18" charset="0"/>
              </a:rPr>
              <a:t>Behavior Management</a:t>
            </a:r>
          </a:p>
          <a:p>
            <a:pPr algn="ctr"/>
            <a:r>
              <a:rPr lang="en-US" sz="2400" dirty="0">
                <a:latin typeface="Minya Nouvelle" panose="02060603020200000004" pitchFamily="18" charset="0"/>
              </a:rPr>
              <a:t>*SEL-Social Emotional Learning</a:t>
            </a:r>
            <a:endParaRPr lang="en-US" sz="2000" dirty="0">
              <a:latin typeface="Minya Nouvelle" panose="02060603020200000004" pitchFamily="18" charset="0"/>
            </a:endParaRPr>
          </a:p>
          <a:p>
            <a:r>
              <a:rPr lang="en-US" sz="2000" dirty="0">
                <a:latin typeface="Minya Nouvelle" panose="02060603020200000004" pitchFamily="18" charset="0"/>
              </a:rPr>
              <a:t>*Morning Meetings</a:t>
            </a:r>
          </a:p>
          <a:p>
            <a:r>
              <a:rPr lang="en-US" sz="2000" dirty="0">
                <a:latin typeface="Minya Nouvelle" panose="02060603020200000004" pitchFamily="18" charset="0"/>
              </a:rPr>
              <a:t>I like to think of our classroom as a small community where we work, play, learn and laugh together. Kindness is the norm that is modeled and reinforced constantly and consistently throughout the day. Instead of swooping down on what is wrong, we like to capture what is right! If your student is having difficulty with behavior, I will be discussing this with them personally and contacting you. We use a variety of PBS strategies in our room such as: </a:t>
            </a:r>
            <a:r>
              <a:rPr lang="en-US" sz="2000" dirty="0" err="1">
                <a:latin typeface="Minya Nouvelle" panose="02060603020200000004" pitchFamily="18" charset="0"/>
              </a:rPr>
              <a:t>Rockin</a:t>
            </a:r>
            <a:r>
              <a:rPr lang="en-US" sz="2000" dirty="0">
                <a:latin typeface="Minya Nouvelle" panose="02060603020200000004" pitchFamily="18" charset="0"/>
              </a:rPr>
              <a:t> Rewards, Whole Class/Individual Rewards, SEL lessons, and Second Step.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9456-6B0F-A347-9C6A-2361A1745F29}"/>
              </a:ext>
            </a:extLst>
          </p:cNvPr>
          <p:cNvSpPr>
            <a:spLocks noGrp="1"/>
          </p:cNvSpPr>
          <p:nvPr>
            <p:ph type="title"/>
          </p:nvPr>
        </p:nvSpPr>
        <p:spPr>
          <a:xfrm>
            <a:off x="457200" y="990600"/>
            <a:ext cx="8229600" cy="685800"/>
          </a:xfrm>
        </p:spPr>
        <p:txBody>
          <a:bodyPr/>
          <a:lstStyle/>
          <a:p>
            <a:r>
              <a:rPr lang="en-US" sz="2800" b="1" dirty="0">
                <a:latin typeface="Minya Nouvelle" panose="02060603020200000004" pitchFamily="18" charset="0"/>
              </a:rPr>
              <a:t>Tally and Sticker/Ticket System</a:t>
            </a:r>
          </a:p>
        </p:txBody>
      </p:sp>
      <p:sp>
        <p:nvSpPr>
          <p:cNvPr id="3" name="Content Placeholder 2">
            <a:extLst>
              <a:ext uri="{FF2B5EF4-FFF2-40B4-BE49-F238E27FC236}">
                <a16:creationId xmlns:a16="http://schemas.microsoft.com/office/drawing/2014/main" id="{1849FD2C-F491-6C4C-884D-C25F69C3D249}"/>
              </a:ext>
            </a:extLst>
          </p:cNvPr>
          <p:cNvSpPr>
            <a:spLocks noGrp="1"/>
          </p:cNvSpPr>
          <p:nvPr>
            <p:ph idx="1"/>
          </p:nvPr>
        </p:nvSpPr>
        <p:spPr>
          <a:xfrm>
            <a:off x="1257300" y="1676400"/>
            <a:ext cx="6629400" cy="4038600"/>
          </a:xfrm>
        </p:spPr>
        <p:txBody>
          <a:bodyPr/>
          <a:lstStyle/>
          <a:p>
            <a:pPr marL="0" indent="0" algn="ctr">
              <a:buNone/>
            </a:pPr>
            <a:endParaRPr lang="en-US" sz="2000" dirty="0">
              <a:latin typeface="Minya Nouvelle" panose="02060603020200000004" pitchFamily="18" charset="0"/>
            </a:endParaRPr>
          </a:p>
          <a:p>
            <a:r>
              <a:rPr lang="en-US" sz="2000" dirty="0">
                <a:latin typeface="Minya Nouvelle" panose="02060603020200000004" pitchFamily="18" charset="0"/>
              </a:rPr>
              <a:t>I will be using several behavior systems this year.  The systems I will be using are the tally system to manage behaviors along with a reward system to reinforce expected routines and behaviors.  These systems are subject to change at any given time throughout the year depending upon student success.  Classroom behavior systems are not the end-all be-all when it comes to behavior management.  Just like the lessons I teach, are not one size fits all.  Therefore, if the classroom behavior system doesn’t fit your child, I’ll begin and individualized system to meet their needs.  </a:t>
            </a:r>
          </a:p>
        </p:txBody>
      </p:sp>
    </p:spTree>
    <p:extLst>
      <p:ext uri="{BB962C8B-B14F-4D97-AF65-F5344CB8AC3E}">
        <p14:creationId xmlns:p14="http://schemas.microsoft.com/office/powerpoint/2010/main" val="275025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219200" y="914400"/>
            <a:ext cx="6781800" cy="4953000"/>
          </a:xfrm>
        </p:spPr>
        <p:txBody>
          <a:bodyPr/>
          <a:lstStyle/>
          <a:p>
            <a:pPr algn="ctr">
              <a:buFont typeface="Arial" charset="0"/>
              <a:buNone/>
            </a:pPr>
            <a:r>
              <a:rPr lang="en-US" sz="2900" dirty="0">
                <a:latin typeface="Minya Nouvelle" panose="02060603020200000004" pitchFamily="18" charset="0"/>
              </a:rPr>
              <a:t>Classroom Rules</a:t>
            </a:r>
          </a:p>
          <a:p>
            <a:pPr eaLnBrk="1" hangingPunct="1">
              <a:buFont typeface="Arial" charset="0"/>
              <a:buNone/>
            </a:pPr>
            <a:endParaRPr lang="en-US" dirty="0"/>
          </a:p>
        </p:txBody>
      </p:sp>
      <p:pic>
        <p:nvPicPr>
          <p:cNvPr id="4" name="Picture 3">
            <a:extLst>
              <a:ext uri="{FF2B5EF4-FFF2-40B4-BE49-F238E27FC236}">
                <a16:creationId xmlns:a16="http://schemas.microsoft.com/office/drawing/2014/main" id="{A130C198-AF14-0448-81FE-9D14C5304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550" y="1524000"/>
            <a:ext cx="5499100" cy="4124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663</Words>
  <Application>Microsoft Macintosh PowerPoint</Application>
  <PresentationFormat>On-screen Show (4:3)</PresentationFormat>
  <Paragraphs>110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Minya Nouvelle</vt:lpstr>
      <vt:lpstr>Wingdings</vt:lpstr>
      <vt:lpstr>Office Theme</vt:lpstr>
      <vt:lpstr>PowerPoint Presentation</vt:lpstr>
      <vt:lpstr>PowerPoint Presentation</vt:lpstr>
      <vt:lpstr>PowerPoint Presentation</vt:lpstr>
      <vt:lpstr>PowerPoint Presentation</vt:lpstr>
      <vt:lpstr>PowerPoint Presentation</vt:lpstr>
      <vt:lpstr>Grading</vt:lpstr>
      <vt:lpstr>PowerPoint Presentation</vt:lpstr>
      <vt:lpstr>Tally and Sticker/Ticket System</vt:lpstr>
      <vt:lpstr>PowerPoint Presentation</vt:lpstr>
      <vt:lpstr>PowerPoint Presentation</vt:lpstr>
      <vt:lpstr>PowerPoint Presentation</vt:lpstr>
      <vt:lpstr>PowerPoint Presentation</vt:lpstr>
      <vt:lpstr>Additional Attendance Information</vt:lpstr>
      <vt:lpstr>PowerPoint Presentation</vt:lpstr>
      <vt:lpstr>Thursday Folders</vt:lpstr>
      <vt:lpstr>Star Student</vt:lpstr>
      <vt:lpstr> Parent Involvement</vt:lpstr>
      <vt:lpstr> Stay Connected!</vt:lpstr>
      <vt:lpstr>PowerPoint Presentation</vt:lpstr>
      <vt:lpstr>PowerPoint Presentation</vt:lpstr>
      <vt:lpstr>PowerPoint Presentation</vt:lpstr>
    </vt:vector>
  </TitlesOfParts>
  <Company>EISD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EISD</dc:creator>
  <cp:lastModifiedBy>Microsoft Office User</cp:lastModifiedBy>
  <cp:revision>74</cp:revision>
  <dcterms:created xsi:type="dcterms:W3CDTF">2013-08-23T21:03:35Z</dcterms:created>
  <dcterms:modified xsi:type="dcterms:W3CDTF">2018-08-28T14:06:42Z</dcterms:modified>
</cp:coreProperties>
</file>